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3" r:id="rId2"/>
    <p:sldId id="292" r:id="rId3"/>
    <p:sldId id="290" r:id="rId4"/>
    <p:sldId id="294" r:id="rId5"/>
    <p:sldId id="274" r:id="rId6"/>
    <p:sldId id="291" r:id="rId7"/>
    <p:sldId id="284" r:id="rId8"/>
    <p:sldId id="295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67"/>
    <a:srgbClr val="1B0068"/>
    <a:srgbClr val="1A0274"/>
    <a:srgbClr val="220298"/>
    <a:srgbClr val="2C02C6"/>
    <a:srgbClr val="1695FE"/>
    <a:srgbClr val="0177D9"/>
    <a:srgbClr val="0183EF"/>
    <a:srgbClr val="09091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00" autoAdjust="0"/>
  </p:normalViewPr>
  <p:slideViewPr>
    <p:cSldViewPr showGuides="1">
      <p:cViewPr varScale="1">
        <p:scale>
          <a:sx n="115" d="100"/>
          <a:sy n="115" d="100"/>
        </p:scale>
        <p:origin x="-1392" y="-112"/>
      </p:cViewPr>
      <p:guideLst>
        <p:guide orient="horz" pos="1872"/>
        <p:guide pos="2160"/>
        <p:guide pos="8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54D8C-F24E-4B14-B47C-CF04AEF053CC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4960E-45EE-4D9C-B4AF-A6987C43B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http://en.wikipedia.org/wiki/Heart_attack</a:t>
            </a:r>
          </a:p>
          <a:p>
            <a:r>
              <a:rPr lang="en-US" dirty="0" smtClean="0"/>
              <a:t>This sample</a:t>
            </a:r>
            <a:r>
              <a:rPr lang="en-US" baseline="0" dirty="0" smtClean="0"/>
              <a:t> presentation will illustrate the Power of PowerDESIGNS.  We start off by selecting a background template from the PowerTEMPLATES collection.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6B977-4D03-4381-B60B-02FCFEF01B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PowerICON is used to add imagery and impact.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6B977-4D03-4381-B60B-02FCFEF01B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Here, </a:t>
            </a:r>
            <a:r>
              <a:rPr lang="en-US" dirty="0" err="1" smtClean="0"/>
              <a:t>PowerGraphics</a:t>
            </a:r>
            <a:r>
              <a:rPr lang="en-US" dirty="0" smtClean="0"/>
              <a:t> are</a:t>
            </a:r>
            <a:r>
              <a:rPr lang="en-US" baseline="0" dirty="0" smtClean="0"/>
              <a:t> used in conjunction with PowerICONS to create an interactive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960E-45EE-4D9C-B4AF-A6987C43B0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creative</a:t>
            </a:r>
            <a:r>
              <a:rPr lang="en-US" baseline="0" dirty="0" smtClean="0"/>
              <a:t> diagrams like this sphere are included in the PowerGRAPHICS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6B977-4D03-4381-B60B-02FCFEF01B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3d </a:t>
            </a:r>
            <a:r>
              <a:rPr lang="en-US" dirty="0" smtClean="0"/>
              <a:t>PowerGRAPHICS</a:t>
            </a:r>
            <a:r>
              <a:rPr lang="en-US" baseline="0" dirty="0" smtClean="0"/>
              <a:t> are an exciting way to illustrate key concepts and keep your audience entertained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6B977-4D03-4381-B60B-02FCFEF01B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PowerICONS  are used to emotionally connect with the audience make slides memorable.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6B977-4D03-4381-B60B-02FCFEF01B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smtClean="0"/>
              <a:t>3D Arrows </a:t>
            </a:r>
            <a:r>
              <a:rPr lang="en-US" baseline="0" dirty="0" smtClean="0"/>
              <a:t>from the PowerGRAPHICS library are used to </a:t>
            </a:r>
            <a:r>
              <a:rPr lang="en-US" baseline="0" smtClean="0"/>
              <a:t>create this </a:t>
            </a:r>
            <a:r>
              <a:rPr lang="en-US" baseline="0" dirty="0" smtClean="0"/>
              <a:t>exiting animation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6B977-4D03-4381-B60B-02FCFEF01B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8600"/>
            <a:ext cx="7696200" cy="2057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286000"/>
            <a:ext cx="4419600" cy="23622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F2A8C3-A10D-4FCD-9662-B9DA9C42308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2A8C3-A10D-4FCD-9662-B9DA9C42308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5526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526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2F2A8C3-A10D-4FCD-9662-B9DA9C423083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8FAE68-72B0-49AE-A823-941DDB10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randomBar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1" Type="http://schemas.microsoft.com/office/2007/relationships/media" Target="file:///C:\Documents%20and%20Settings\Dan\My%20Documents\PRESPRO\WebSites\resources\PowerPoints%20on%20Website\PD%20audio%20examples\HeartAttack1.wma" TargetMode="External"/><Relationship Id="rId2" Type="http://schemas.openxmlformats.org/officeDocument/2006/relationships/audio" Target="file:///C:\Documents%20and%20Settings\Dan\My%20Documents\PRESPRO\WebSites\resources\PowerPoints%20on%20Website\PD%20audio%20examples\HeartAttack1.wma" TargetMode="External"/><Relationship Id="rId3" Type="http://schemas.openxmlformats.org/officeDocument/2006/relationships/slideLayout" Target="../slideLayouts/slideLayout1.xml"/><Relationship Id="rId5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5" Type="http://schemas.openxmlformats.org/officeDocument/2006/relationships/audio" Target="../media/audio1.bin"/><Relationship Id="rId7" Type="http://schemas.openxmlformats.org/officeDocument/2006/relationships/image" Target="../media/image4.png"/><Relationship Id="rId1" Type="http://schemas.microsoft.com/office/2007/relationships/media" Target="file:///C:\Documents%20and%20Settings\Dan\My%20Documents\PRESPRO\WebSites\resources\PowerPoints%20on%20Website\PD%20audio%20examples\HeartAttack2.wma" TargetMode="External"/><Relationship Id="rId2" Type="http://schemas.openxmlformats.org/officeDocument/2006/relationships/audio" Target="file:///C:\Documents%20and%20Settings\Dan\My%20Documents\PRESPRO\WebSites\resources\PowerPoints%20on%20Website\PD%20audio%20examples\HeartAttack2.wma" TargetMode="External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11" Type="http://schemas.openxmlformats.org/officeDocument/2006/relationships/image" Target="../media/image12.png"/><Relationship Id="rId1" Type="http://schemas.microsoft.com/office/2007/relationships/media" Target="file:///C:\Documents%20and%20Settings\Dan\My%20Documents\PRESPRO\WebSites\resources\PowerPoints%20on%20Website\PD%20audio%20examples\HeartAttack3.wma" TargetMode="External"/><Relationship Id="rId6" Type="http://schemas.openxmlformats.org/officeDocument/2006/relationships/image" Target="../media/image7.png"/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0" Type="http://schemas.openxmlformats.org/officeDocument/2006/relationships/image" Target="../media/image11.png"/><Relationship Id="rId5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openxmlformats.org/officeDocument/2006/relationships/audio" Target="file:///C:\Documents%20and%20Settings\Dan\My%20Documents\PRESPRO\WebSites\resources\PowerPoints%20on%20Website\PD%20audio%20examples\HeartAttack3.wma" TargetMode="External"/><Relationship Id="rId9" Type="http://schemas.openxmlformats.org/officeDocument/2006/relationships/image" Target="../media/image10.pn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5.png"/><Relationship Id="rId7" Type="http://schemas.openxmlformats.org/officeDocument/2006/relationships/image" Target="../media/image17.png"/><Relationship Id="rId1" Type="http://schemas.microsoft.com/office/2007/relationships/media" Target="file:///C:\Documents%20and%20Settings\Dan\My%20Documents\PRESPRO\WebSites\resources\PowerPoints%20on%20Website\PD%20audio%20examples\HeartAttack4.wma" TargetMode="External"/><Relationship Id="rId2" Type="http://schemas.openxmlformats.org/officeDocument/2006/relationships/audio" Target="file:///C:\Documents%20and%20Settings\Dan\My%20Documents\PRESPRO\WebSites\resources\PowerPoints%20on%20Website\PD%20audio%20examples\HeartAttack4.wma" TargetMode="External"/><Relationship Id="rId9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png"/><Relationship Id="rId4" Type="http://schemas.openxmlformats.org/officeDocument/2006/relationships/notesSlide" Target="../notesSlides/notesSlide5.xml"/><Relationship Id="rId1" Type="http://schemas.microsoft.com/office/2007/relationships/media" Target="file:///C:\Documents%20and%20Settings\Dan\My%20Documents\PRESPRO\WebSites\resources\PowerPoints%20on%20Website\PD%20audio%20examples\HeartAttack5.wma" TargetMode="External"/><Relationship Id="rId2" Type="http://schemas.openxmlformats.org/officeDocument/2006/relationships/audio" Target="file:///C:\Documents%20and%20Settings\Dan\My%20Documents\PRESPRO\WebSites\resources\PowerPoints%20on%20Website\PD%20audio%20examples\HeartAttack5.wma" TargetMode="External"/><Relationship Id="rId3" Type="http://schemas.openxmlformats.org/officeDocument/2006/relationships/slideLayout" Target="../slideLayouts/slideLayout2.xml"/><Relationship Id="rId5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4" Type="http://schemas.openxmlformats.org/officeDocument/2006/relationships/notesSlide" Target="../notesSlides/notesSlide6.xml"/><Relationship Id="rId10" Type="http://schemas.openxmlformats.org/officeDocument/2006/relationships/image" Target="../media/image27.png"/><Relationship Id="rId5" Type="http://schemas.openxmlformats.org/officeDocument/2006/relationships/image" Target="../media/image22.png"/><Relationship Id="rId7" Type="http://schemas.openxmlformats.org/officeDocument/2006/relationships/image" Target="../media/image24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" Type="http://schemas.microsoft.com/office/2007/relationships/media" Target="file:///C:\Documents%20and%20Settings\Dan\My%20Documents\PRESPRO\WebSites\resources\PowerPoints%20on%20Website\PD%20audio%20examples\HeartAttack6.wma" TargetMode="External"/><Relationship Id="rId2" Type="http://schemas.openxmlformats.org/officeDocument/2006/relationships/audio" Target="file:///C:\Documents%20and%20Settings\Dan\My%20Documents\PRESPRO\WebSites\resources\PowerPoints%20on%20Website\PD%20audio%20examples\HeartAttack6.wma" TargetMode="External"/><Relationship Id="rId9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5" Type="http://schemas.openxmlformats.org/officeDocument/2006/relationships/image" Target="../media/image30.png"/><Relationship Id="rId7" Type="http://schemas.openxmlformats.org/officeDocument/2006/relationships/image" Target="../media/image32.png"/><Relationship Id="rId1" Type="http://schemas.microsoft.com/office/2007/relationships/media" Target="file:///C:\Documents%20and%20Settings\Dan\My%20Documents\PRESPRO\WebSites\resources\PowerPoints%20on%20Website\PD%20audio%20examples\HeartAttack7.wma" TargetMode="External"/><Relationship Id="rId2" Type="http://schemas.openxmlformats.org/officeDocument/2006/relationships/audio" Target="file:///C:\Documents%20and%20Settings\Dan\My%20Documents\PRESPRO\WebSites\resources\PowerPoints%20on%20Website\PD%20audio%20examples\HeartAttack7.wma" TargetMode="External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352" y="1219200"/>
            <a:ext cx="7315200" cy="1143000"/>
          </a:xfrm>
        </p:spPr>
        <p:txBody>
          <a:bodyPr/>
          <a:lstStyle/>
          <a:p>
            <a:pPr algn="l"/>
            <a:r>
              <a:rPr lang="en-US" sz="8000" b="1" dirty="0" smtClean="0"/>
              <a:t>Heart Attack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4608" y="1905000"/>
            <a:ext cx="7598392" cy="1219200"/>
          </a:xfrm>
        </p:spPr>
        <p:txBody>
          <a:bodyPr/>
          <a:lstStyle/>
          <a:p>
            <a:pPr algn="l"/>
            <a:r>
              <a:rPr lang="en-US" sz="2600" dirty="0" smtClean="0"/>
              <a:t>Understanding Risks Factors &amp; Prevention</a:t>
            </a:r>
            <a:endParaRPr lang="en-US" sz="2600" dirty="0"/>
          </a:p>
        </p:txBody>
      </p:sp>
      <p:pic>
        <p:nvPicPr>
          <p:cNvPr id="6" name="Picture 5" descr="PPP_CSPHE_CLP_SphereA_Oran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53065" y="4697104"/>
            <a:ext cx="290513" cy="290513"/>
          </a:xfrm>
          <a:prstGeom prst="rect">
            <a:avLst/>
          </a:prstGeom>
        </p:spPr>
      </p:pic>
      <p:pic>
        <p:nvPicPr>
          <p:cNvPr id="5" name="HeartAttack1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  <p:pic>
        <p:nvPicPr>
          <p:cNvPr id="8" name="Picture 7" descr="PPP_CSPHE_CLP_SphereA_Oran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4375" y="4707775"/>
            <a:ext cx="290513" cy="2905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2858E-6 L 0.02986 0.07955 L 0.05538 -0.15888 L 0.0941 0.12927 L 0.1224 -0.08534 L 0.12986 -0.0636 L 0.14636 -0.10523 L 0.18212 0.12141 L 0.21493 -0.21069 L 0.24792 0.06776 L 0.2717 -0.05759 L 0.28507 0.03376 L 0.31649 -0.10731 L 0.34792 0.23473 L 0.38368 -0.15102 L 0.41059 0.04972 L 0.43143 -0.02382 L 0.44479 0.0636 L 0.4717 -0.10523 L 0.51806 0.2685 L 0.54479 -0.24653 L 0.57465 0.05781 L 0.59566 -0.00394 L 0.59861 0.01989 L 0.60903 -0.01573 L 0.6224 0.03376 L 0.63143 -0.01781 L 1.06719 -0.01781 L 1.06719 0.32215 L -0.01042 0.32215 L -1.11111E-6 -1.12858E-6 Z " pathEditMode="relative" ptsTypes="AAAAAAAAAAAAAAAAAAAAAAAAAAAAAAA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11111E-6 -1.12858E-6 L 0.02986 0.07955 L 0.05538 -0.15888 L 0.0941 0.12927 L 0.1224 -0.08534 L 0.12986 -0.0636 L 0.14636 -0.10523 L 0.18212 0.12141 L 0.21493 -0.21069 L 0.24792 0.06776 L 0.2717 -0.05759 L 0.28507 0.03376 L 0.31649 -0.10731 L 0.34792 0.23473 L 0.38368 -0.15102 L 0.41059 0.04972 L 0.43143 -0.02382 L 0.44479 0.0636 L 0.4717 -0.10523 L 0.51806 0.2685 L 0.54479 -0.24653 L 0.57465 0.05781 L 0.59566 -0.00394 L 0.59861 0.01989 L 0.60903 -0.01573 L 0.6224 0.03376 L 0.63143 -0.01781 L 1.06719 -0.01781 L 1.06719 0.32215 L -0.01042 0.32215 L -1.11111E-6 -1.12858E-6 Z " pathEditMode="relative" ptsTypes="AAAAAAAAAAAAAAAAAAAAAAAAAAAAAAA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95400" y="1943100"/>
            <a:ext cx="7848600" cy="3219450"/>
          </a:xfrm>
          <a:prstGeom prst="rect">
            <a:avLst/>
          </a:prstGeom>
          <a:gradFill>
            <a:gsLst>
              <a:gs pos="0">
                <a:srgbClr val="09091D">
                  <a:alpha val="0"/>
                </a:srgbClr>
              </a:gs>
              <a:gs pos="100000">
                <a:srgbClr val="012867"/>
              </a:gs>
              <a:gs pos="100000">
                <a:schemeClr val="accent1">
                  <a:lumMod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2507981"/>
            <a:ext cx="5105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FFFF"/>
                </a:solidFill>
              </a:rPr>
              <a:t>HEART ATTACK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the interruption of blood supply to part of the heart, causing some heart cells to die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" name="Picture 5" descr="PPP_IMEDI_CLP_Heart_Glow_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2438400"/>
            <a:ext cx="3200400" cy="2788121"/>
          </a:xfrm>
          <a:prstGeom prst="rect">
            <a:avLst/>
          </a:prstGeom>
        </p:spPr>
      </p:pic>
      <p:pic>
        <p:nvPicPr>
          <p:cNvPr id="9" name="HeartAttack2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  <p:sndAc>
          <p:stSnd>
            <p:snd r:embed="rId5" name="Doorbell"/>
          </p:stSnd>
        </p:sndAc>
      </p:transition>
    </mc:Choice>
    <mc:Fallback>
      <p:transition xmlns:p14="http://schemas.microsoft.com/office/powerpoint/2010/main">
        <p:randomBar dir="vert"/>
        <p:sndAc>
          <p:stSnd>
            <p:snd r:embed="rId5" name="Doorbell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2305050" y="1562100"/>
            <a:ext cx="4495800" cy="4495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  <a:alpha val="50000"/>
                </a:srgbClr>
              </a:gs>
              <a:gs pos="50000">
                <a:srgbClr val="012867">
                  <a:shade val="67500"/>
                  <a:satMod val="115000"/>
                  <a:alpha val="25000"/>
                </a:srgbClr>
              </a:gs>
              <a:gs pos="49000">
                <a:srgbClr val="012867">
                  <a:shade val="100000"/>
                  <a:satMod val="11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32496" y="2792104"/>
            <a:ext cx="2057400" cy="2057400"/>
          </a:xfrm>
          <a:prstGeom prst="ellipse">
            <a:avLst/>
          </a:prstGeom>
          <a:solidFill>
            <a:srgbClr val="FA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PPP_CSHAP_CLP_Lined_Circle2_Gra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8500" y="2473656"/>
            <a:ext cx="2667000" cy="2667000"/>
          </a:xfrm>
          <a:prstGeom prst="rect">
            <a:avLst/>
          </a:prstGeom>
        </p:spPr>
      </p:pic>
      <p:grpSp>
        <p:nvGrpSpPr>
          <p:cNvPr id="3" name="Group 22"/>
          <p:cNvGrpSpPr/>
          <p:nvPr/>
        </p:nvGrpSpPr>
        <p:grpSpPr>
          <a:xfrm>
            <a:off x="3232635" y="2473656"/>
            <a:ext cx="2667000" cy="2667000"/>
            <a:chOff x="3232635" y="2473656"/>
            <a:chExt cx="2667000" cy="2667000"/>
          </a:xfrm>
        </p:grpSpPr>
        <p:pic>
          <p:nvPicPr>
            <p:cNvPr id="6" name="Picture 5" descr="PPP_CSHAP_CLP_Lined_Circle2_Gra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2635" y="2473656"/>
              <a:ext cx="2667000" cy="2667000"/>
            </a:xfrm>
            <a:prstGeom prst="rect">
              <a:avLst/>
            </a:prstGeom>
          </p:spPr>
        </p:pic>
        <p:pic>
          <p:nvPicPr>
            <p:cNvPr id="7" name="Picture 6" descr="PPP_CSHAP_CLP_Lined_Triangle1_R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8004" y="2520790"/>
              <a:ext cx="421330" cy="37481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Attack Symptoms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86100" y="20529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Sudden Chest Pain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7272" y="2895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Anxiety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191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Shortness of Breath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3856" y="2895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Sweating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9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Palpitations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76550" y="5105400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Nausea and Vomiting</a:t>
            </a:r>
            <a:endParaRPr lang="en-US" sz="2400" b="1" dirty="0"/>
          </a:p>
        </p:txBody>
      </p:sp>
      <p:pic>
        <p:nvPicPr>
          <p:cNvPr id="4" name="Picture 3" descr="PPP_IMEDI_CLP_Heart_Glow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2331" y="2968572"/>
            <a:ext cx="2302669" cy="2006036"/>
          </a:xfrm>
          <a:prstGeom prst="rect">
            <a:avLst/>
          </a:prstGeom>
        </p:spPr>
      </p:pic>
      <p:pic>
        <p:nvPicPr>
          <p:cNvPr id="19" name="Picture 18" descr="PPP_IMEDI_CLP_Heart_Glow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0666" y="2971800"/>
            <a:ext cx="2302667" cy="2006036"/>
          </a:xfrm>
          <a:prstGeom prst="rect">
            <a:avLst/>
          </a:prstGeom>
        </p:spPr>
      </p:pic>
      <p:pic>
        <p:nvPicPr>
          <p:cNvPr id="22" name="Picture 21" descr="PPP_IMEDI_CLP_Heart_Glow_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0" y="2971800"/>
            <a:ext cx="2302667" cy="2006035"/>
          </a:xfrm>
          <a:prstGeom prst="rect">
            <a:avLst/>
          </a:prstGeom>
        </p:spPr>
      </p:pic>
      <p:pic>
        <p:nvPicPr>
          <p:cNvPr id="27" name="Picture 26" descr="PPP_IMEDI_CLP_Heart_Glow_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9000" y="2971800"/>
            <a:ext cx="2302666" cy="2006035"/>
          </a:xfrm>
          <a:prstGeom prst="rect">
            <a:avLst/>
          </a:prstGeom>
        </p:spPr>
      </p:pic>
      <p:pic>
        <p:nvPicPr>
          <p:cNvPr id="32" name="Picture 31" descr="PPP_IMEDI_CLP_Heart_Glow_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0667" y="2971800"/>
            <a:ext cx="2302666" cy="2006034"/>
          </a:xfrm>
          <a:prstGeom prst="rect">
            <a:avLst/>
          </a:prstGeom>
        </p:spPr>
      </p:pic>
      <p:pic>
        <p:nvPicPr>
          <p:cNvPr id="33" name="Picture 32" descr="PPP_CSPHE_CLP_SphereA_Orang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92139" y="4890448"/>
            <a:ext cx="146073" cy="146073"/>
          </a:xfrm>
          <a:prstGeom prst="rect">
            <a:avLst/>
          </a:prstGeom>
        </p:spPr>
      </p:pic>
      <p:pic>
        <p:nvPicPr>
          <p:cNvPr id="34" name="Picture 33" descr="PPP_IMEDI_CLP_Heart_Glow_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29000" y="2971800"/>
            <a:ext cx="2302665" cy="2006034"/>
          </a:xfrm>
          <a:prstGeom prst="rect">
            <a:avLst/>
          </a:prstGeom>
        </p:spPr>
      </p:pic>
      <p:pic>
        <p:nvPicPr>
          <p:cNvPr id="18" name="Picture 17" descr="PPP_CSPHE_CLP_SphereA_Orang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92139" y="2577152"/>
            <a:ext cx="146073" cy="146073"/>
          </a:xfrm>
          <a:prstGeom prst="rect">
            <a:avLst/>
          </a:prstGeom>
        </p:spPr>
      </p:pic>
      <p:pic>
        <p:nvPicPr>
          <p:cNvPr id="21" name="Picture 20" descr="PPP_CSPHE_CLP_SphereA_Orang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80712" y="3124200"/>
            <a:ext cx="146073" cy="146073"/>
          </a:xfrm>
          <a:prstGeom prst="rect">
            <a:avLst/>
          </a:prstGeom>
        </p:spPr>
      </p:pic>
      <p:pic>
        <p:nvPicPr>
          <p:cNvPr id="23" name="Picture 22" descr="PPP_CSPHE_CLP_SphereA_Orang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80712" y="4373157"/>
            <a:ext cx="146073" cy="146073"/>
          </a:xfrm>
          <a:prstGeom prst="rect">
            <a:avLst/>
          </a:prstGeom>
        </p:spPr>
      </p:pic>
      <p:pic>
        <p:nvPicPr>
          <p:cNvPr id="30" name="Picture 29" descr="PPP_CSPHE_CLP_SphereA_Orang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99512" y="3124200"/>
            <a:ext cx="146073" cy="146073"/>
          </a:xfrm>
          <a:prstGeom prst="rect">
            <a:avLst/>
          </a:prstGeom>
        </p:spPr>
      </p:pic>
      <p:pic>
        <p:nvPicPr>
          <p:cNvPr id="31" name="Picture 30" descr="PPP_CSPHE_CLP_SphereA_Orang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99512" y="4373157"/>
            <a:ext cx="146073" cy="14607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935104" y="3301438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SEEK</a:t>
            </a:r>
          </a:p>
          <a:p>
            <a:pPr algn="ctr"/>
            <a:r>
              <a:rPr lang="en-US" sz="3200" b="1" dirty="0" smtClean="0"/>
              <a:t>HELP</a:t>
            </a:r>
            <a:endParaRPr lang="en-US" sz="3200" b="1" dirty="0"/>
          </a:p>
        </p:txBody>
      </p:sp>
      <p:pic>
        <p:nvPicPr>
          <p:cNvPr id="28" name="HeartAttack3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P_CSPHE_CLP_Ball_Fill_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1143000"/>
            <a:ext cx="65024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Attack Symptoms</a:t>
            </a:r>
            <a:endParaRPr lang="en-US" dirty="0"/>
          </a:p>
        </p:txBody>
      </p:sp>
      <p:pic>
        <p:nvPicPr>
          <p:cNvPr id="5" name="Picture 4" descr="PPP_CSPHE_CLP_Ball_Fill_Gray_2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1752600"/>
            <a:ext cx="4262034" cy="4190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57632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7915"/>
                </a:solidFill>
              </a:rPr>
              <a:t>Without</a:t>
            </a:r>
            <a:r>
              <a:rPr lang="en-US" sz="2800" b="1" dirty="0" smtClean="0">
                <a:solidFill>
                  <a:srgbClr val="FFFFFF"/>
                </a:solidFill>
              </a:rPr>
              <a:t> Chest Pain Or Other Symptoms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PPP_CSPHE_CLP_Ball_Fill_Gray_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3319" y="1752601"/>
            <a:ext cx="4262033" cy="4190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5800" y="2667000"/>
            <a:ext cx="37338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8800" b="1" i="1" dirty="0" smtClean="0">
                <a:solidFill>
                  <a:schemeClr val="accent6">
                    <a:lumMod val="50000"/>
                  </a:schemeClr>
                </a:solidFill>
              </a:rPr>
              <a:t>25%</a:t>
            </a:r>
          </a:p>
          <a:p>
            <a:pPr algn="ctr">
              <a:lnSpc>
                <a:spcPts val="5500"/>
              </a:lnSpc>
            </a:pPr>
            <a:r>
              <a:rPr lang="en-US" sz="5000" b="1" dirty="0" smtClean="0">
                <a:solidFill>
                  <a:schemeClr val="accent6">
                    <a:lumMod val="50000"/>
                  </a:schemeClr>
                </a:solidFill>
              </a:rPr>
              <a:t>Are Silent</a:t>
            </a:r>
          </a:p>
        </p:txBody>
      </p:sp>
      <p:pic>
        <p:nvPicPr>
          <p:cNvPr id="9" name="HeartAttack4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01100" y="6400800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1219200" y="1524000"/>
            <a:ext cx="78041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Cause of Death</a:t>
            </a:r>
            <a:endParaRPr lang="en-US" dirty="0"/>
          </a:p>
        </p:txBody>
      </p:sp>
      <p:pic>
        <p:nvPicPr>
          <p:cNvPr id="4" name="Picture 3" descr="PPP_CSYMB_CLP_Male_Female.pn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1357282" y="1866145"/>
            <a:ext cx="7100918" cy="3315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257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Heart attacks are the leading cause of death for both </a:t>
            </a:r>
            <a:r>
              <a:rPr lang="en-US" sz="2800" b="1" dirty="0" smtClean="0">
                <a:solidFill>
                  <a:srgbClr val="FA6B00"/>
                </a:solidFill>
              </a:rPr>
              <a:t>MEN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FA6B00"/>
                </a:solidFill>
              </a:rPr>
              <a:t>WOMEN</a:t>
            </a:r>
            <a:r>
              <a:rPr lang="en-US" sz="2800" dirty="0" smtClean="0"/>
              <a:t> all over the world</a:t>
            </a:r>
          </a:p>
        </p:txBody>
      </p:sp>
      <p:pic>
        <p:nvPicPr>
          <p:cNvPr id="8" name="HeartAttack5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8773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867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914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008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055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102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149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196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243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90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337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384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431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478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525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2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-38100" y="1447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2000" y="1943100"/>
            <a:ext cx="4572000" cy="3848100"/>
          </a:xfrm>
          <a:prstGeom prst="rect">
            <a:avLst/>
          </a:prstGeom>
          <a:gradFill>
            <a:gsLst>
              <a:gs pos="0">
                <a:srgbClr val="09091D">
                  <a:alpha val="0"/>
                </a:srgbClr>
              </a:gs>
              <a:gs pos="100000">
                <a:srgbClr val="012867">
                  <a:alpha val="25000"/>
                </a:srgbClr>
              </a:gs>
              <a:gs pos="100000">
                <a:schemeClr val="accent1">
                  <a:lumMod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526" y="1524000"/>
            <a:ext cx="4483274" cy="48006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Previous cardiovascular disease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Older age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Tobacco smoking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 levels of certain lipids and low levels of high density lipoprotein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Excessive alcohol consumption and drug abuse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Diabetes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 blood pressure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Obesity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Chronic kidney disease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Heart failure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Chronic high stress levels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 descr="PPP_IPEOB_CLP_Discouraged_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50" y="1527284"/>
            <a:ext cx="2738400" cy="2385636"/>
          </a:xfrm>
          <a:prstGeom prst="rect">
            <a:avLst/>
          </a:prstGeom>
        </p:spPr>
      </p:pic>
      <p:pic>
        <p:nvPicPr>
          <p:cNvPr id="11" name="Picture 10" descr="PPP_IPEOB_CLP_Senior_Exec_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5975" y="2839805"/>
            <a:ext cx="2738400" cy="2385636"/>
          </a:xfrm>
          <a:prstGeom prst="rect">
            <a:avLst/>
          </a:prstGeom>
        </p:spPr>
      </p:pic>
      <p:pic>
        <p:nvPicPr>
          <p:cNvPr id="12" name="Picture 11" descr="PPP_IPEOP_CLP_Smoking_Man_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9300" y="4396164"/>
            <a:ext cx="2738400" cy="2385636"/>
          </a:xfrm>
          <a:prstGeom prst="rect">
            <a:avLst/>
          </a:prstGeom>
        </p:spPr>
      </p:pic>
      <p:grpSp>
        <p:nvGrpSpPr>
          <p:cNvPr id="4" name="Group 15"/>
          <p:cNvGrpSpPr/>
          <p:nvPr/>
        </p:nvGrpSpPr>
        <p:grpSpPr>
          <a:xfrm>
            <a:off x="5715000" y="2895600"/>
            <a:ext cx="1066800" cy="1066800"/>
            <a:chOff x="6858000" y="1600200"/>
            <a:chExt cx="1066800" cy="1066800"/>
          </a:xfrm>
        </p:grpSpPr>
        <p:pic>
          <p:nvPicPr>
            <p:cNvPr id="5" name="Picture 4" descr="PPP_CSHAP_CLP_red_glowbal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8000" y="1600200"/>
              <a:ext cx="1066800" cy="1066800"/>
            </a:xfrm>
            <a:prstGeom prst="rect">
              <a:avLst/>
            </a:prstGeom>
          </p:spPr>
        </p:pic>
        <p:pic>
          <p:nvPicPr>
            <p:cNvPr id="6" name="Picture 5" descr="PPP_CSHAP_CLP_3DCheckMark01_Gree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86600" y="1676400"/>
              <a:ext cx="742696" cy="823675"/>
            </a:xfrm>
            <a:prstGeom prst="rect">
              <a:avLst/>
            </a:prstGeom>
          </p:spPr>
        </p:pic>
      </p:grpSp>
      <p:grpSp>
        <p:nvGrpSpPr>
          <p:cNvPr id="7" name="Group 16"/>
          <p:cNvGrpSpPr/>
          <p:nvPr/>
        </p:nvGrpSpPr>
        <p:grpSpPr>
          <a:xfrm>
            <a:off x="7791450" y="4191000"/>
            <a:ext cx="1066800" cy="1066800"/>
            <a:chOff x="7696200" y="3429000"/>
            <a:chExt cx="1066800" cy="1066800"/>
          </a:xfrm>
        </p:grpSpPr>
        <p:pic>
          <p:nvPicPr>
            <p:cNvPr id="9" name="Picture 8" descr="PPP_CSHAP_CLP_red_glowball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96200" y="3429000"/>
              <a:ext cx="1066800" cy="1066800"/>
            </a:xfrm>
            <a:prstGeom prst="rect">
              <a:avLst/>
            </a:prstGeom>
          </p:spPr>
        </p:pic>
        <p:pic>
          <p:nvPicPr>
            <p:cNvPr id="10" name="Picture 9" descr="PPP_CSHAP_CLP_3DCheckMark01_Gree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4800" y="3505200"/>
              <a:ext cx="742696" cy="823675"/>
            </a:xfrm>
            <a:prstGeom prst="rect">
              <a:avLst/>
            </a:prstGeom>
          </p:spPr>
        </p:pic>
      </p:grpSp>
      <p:grpSp>
        <p:nvGrpSpPr>
          <p:cNvPr id="13" name="Group 17"/>
          <p:cNvGrpSpPr/>
          <p:nvPr/>
        </p:nvGrpSpPr>
        <p:grpSpPr>
          <a:xfrm>
            <a:off x="5886450" y="5734050"/>
            <a:ext cx="1066800" cy="1066800"/>
            <a:chOff x="6096000" y="4495800"/>
            <a:chExt cx="1066800" cy="1066800"/>
          </a:xfrm>
        </p:grpSpPr>
        <p:pic>
          <p:nvPicPr>
            <p:cNvPr id="14" name="Picture 13" descr="PPP_CSHAP_CLP_red_glowball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6000" y="4495800"/>
              <a:ext cx="1066800" cy="1066800"/>
            </a:xfrm>
            <a:prstGeom prst="rect">
              <a:avLst/>
            </a:prstGeom>
          </p:spPr>
        </p:pic>
        <p:pic>
          <p:nvPicPr>
            <p:cNvPr id="15" name="Picture 14" descr="PPP_CSHAP_CLP_3DCheckMark01_Gree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24600" y="4572000"/>
              <a:ext cx="742696" cy="823675"/>
            </a:xfrm>
            <a:prstGeom prst="rect">
              <a:avLst/>
            </a:prstGeom>
          </p:spPr>
        </p:pic>
      </p:grpSp>
      <p:pic>
        <p:nvPicPr>
          <p:cNvPr id="19" name="HeartAttack6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8773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867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914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008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055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102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149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196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243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90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337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384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431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478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525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-38100" y="596265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12867">
                  <a:shade val="30000"/>
                  <a:satMod val="115000"/>
                </a:srgbClr>
              </a:gs>
              <a:gs pos="0">
                <a:srgbClr val="012867">
                  <a:shade val="67500"/>
                  <a:satMod val="115000"/>
                </a:srgbClr>
              </a:gs>
              <a:gs pos="0">
                <a:srgbClr val="012867">
                  <a:shade val="100000"/>
                  <a:satMod val="115000"/>
                  <a:alpha val="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526" y="3429000"/>
            <a:ext cx="6159674" cy="2286000"/>
          </a:xfrm>
        </p:spPr>
        <p:txBody>
          <a:bodyPr/>
          <a:lstStyle/>
          <a:p>
            <a:pPr lvl="1"/>
            <a:r>
              <a:rPr lang="en-US" dirty="0" smtClean="0"/>
              <a:t>Strict blood pressure management</a:t>
            </a:r>
          </a:p>
          <a:p>
            <a:pPr lvl="1"/>
            <a:r>
              <a:rPr lang="en-US" dirty="0" smtClean="0"/>
              <a:t>Lifestyle changes (smoking cessation)</a:t>
            </a:r>
          </a:p>
          <a:p>
            <a:pPr lvl="1"/>
            <a:r>
              <a:rPr lang="en-US" dirty="0" smtClean="0"/>
              <a:t>Regular exercise</a:t>
            </a:r>
          </a:p>
          <a:p>
            <a:pPr lvl="1"/>
            <a:r>
              <a:rPr lang="en-US" dirty="0" smtClean="0"/>
              <a:t>Sensible diet</a:t>
            </a:r>
          </a:p>
          <a:p>
            <a:pPr lvl="1"/>
            <a:r>
              <a:rPr lang="en-US" dirty="0" smtClean="0"/>
              <a:t>Limitation of alcohol intake</a:t>
            </a:r>
            <a:endParaRPr lang="en-US" dirty="0"/>
          </a:p>
        </p:txBody>
      </p:sp>
      <p:pic>
        <p:nvPicPr>
          <p:cNvPr id="7" name="Picture 6" descr="PPP_CARRO_CLP_Arrow_Twist_Rt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280701" y="3130542"/>
            <a:ext cx="5262952" cy="1734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050781"/>
            <a:ext cx="5943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FFFF"/>
                </a:solidFill>
              </a:rPr>
              <a:t>RECURRENT RISK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Decreases with: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PPP_CARRO_CLP_Arrow_Twist_Rt_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281561" y="3122047"/>
            <a:ext cx="5262952" cy="1734762"/>
          </a:xfrm>
          <a:prstGeom prst="rect">
            <a:avLst/>
          </a:prstGeom>
        </p:spPr>
      </p:pic>
      <p:pic>
        <p:nvPicPr>
          <p:cNvPr id="8" name="HeartAttack7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amplesSlide_Oct09_01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29288"/>
            <a:ext cx="9144000" cy="685800"/>
          </a:xfrm>
        </p:spPr>
        <p:txBody>
          <a:bodyPr rtlCol="0">
            <a:normAutofit/>
          </a:bodyPr>
          <a:lstStyle/>
          <a:p>
            <a:pPr fontAlgn="auto">
              <a:lnSpc>
                <a:spcPts val="2500"/>
              </a:lnSpc>
              <a:spcAft>
                <a:spcPts val="0"/>
              </a:spcAft>
              <a:defRPr/>
            </a:pPr>
            <a:r>
              <a:rPr lang="en-US" sz="3025" dirty="0" smtClean="0">
                <a:solidFill>
                  <a:schemeClr val="bg1"/>
                </a:solidFill>
              </a:rPr>
              <a:t>Products and Services for Microsoft PowerPoint®</a:t>
            </a:r>
            <a:endParaRPr lang="en-US" sz="3025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0925"/>
            <a:ext cx="9144000" cy="533400"/>
          </a:xfrm>
        </p:spPr>
        <p:txBody>
          <a:bodyPr>
            <a:normAutofit/>
          </a:bodyPr>
          <a:lstStyle/>
          <a:p>
            <a:r>
              <a:rPr lang="en-US" sz="2900" smtClean="0">
                <a:solidFill>
                  <a:schemeClr val="bg1"/>
                </a:solidFill>
              </a:rPr>
              <a:t>PresentationPRO | 800-379-6393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24000" y="3810000"/>
            <a:ext cx="5943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www.PresentationPro.com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Slide 1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PPP_SBUSC_PRT_Keyboard_Help">
  <a:themeElements>
    <a:clrScheme name="PPP_SBUSC_PRT_Keyboard_Help 16">
      <a:dk1>
        <a:srgbClr val="808080"/>
      </a:dk1>
      <a:lt1>
        <a:srgbClr val="FFFFFF"/>
      </a:lt1>
      <a:dk2>
        <a:srgbClr val="B2B2B2"/>
      </a:dk2>
      <a:lt2>
        <a:srgbClr val="FFFFFF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Keyboard_Hel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Keyboard_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4">
        <a:dk1>
          <a:srgbClr val="000000"/>
        </a:dk1>
        <a:lt1>
          <a:srgbClr val="B2B2B2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5">
        <a:dk1>
          <a:srgbClr val="000000"/>
        </a:dk1>
        <a:lt1>
          <a:srgbClr val="B2B2B2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6">
        <a:dk1>
          <a:srgbClr val="808080"/>
        </a:dk1>
        <a:lt1>
          <a:srgbClr val="FFFFFF"/>
        </a:lt1>
        <a:dk2>
          <a:srgbClr val="B2B2B2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PPP_SMEDI_TXT_19</Template>
  <TotalTime>2391</TotalTime>
  <Words>286</Words>
  <Application>Microsoft Macintosh PowerPoint</Application>
  <PresentationFormat>On-screen Show (4:3)</PresentationFormat>
  <Paragraphs>59</Paragraphs>
  <Slides>8</Slides>
  <Notes>8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PPP_SBUSC_PRT_Keyboard_Help</vt:lpstr>
      <vt:lpstr>Heart Attack</vt:lpstr>
      <vt:lpstr>Definition</vt:lpstr>
      <vt:lpstr>Heart Attack Symptoms</vt:lpstr>
      <vt:lpstr>Heart Attack Symptoms</vt:lpstr>
      <vt:lpstr>Leading Cause of Death</vt:lpstr>
      <vt:lpstr>Important Risk Factors</vt:lpstr>
      <vt:lpstr>Prevention</vt:lpstr>
      <vt:lpstr>Products and Services for Microsoft PowerPoint®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HeartAttack_Audio</dc:title>
  <dc:creator>D'Nae Woodruff</dc:creator>
  <cp:lastModifiedBy>David Gagon</cp:lastModifiedBy>
  <cp:revision>38</cp:revision>
  <dcterms:created xsi:type="dcterms:W3CDTF">2009-11-19T02:56:01Z</dcterms:created>
  <dcterms:modified xsi:type="dcterms:W3CDTF">2012-07-03T20:02:11Z</dcterms:modified>
</cp:coreProperties>
</file>